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17"/>
  </p:notesMasterIdLst>
  <p:sldIdLst>
    <p:sldId id="256" r:id="rId2"/>
    <p:sldId id="310" r:id="rId3"/>
    <p:sldId id="331" r:id="rId4"/>
    <p:sldId id="332" r:id="rId5"/>
    <p:sldId id="333" r:id="rId6"/>
    <p:sldId id="334" r:id="rId7"/>
    <p:sldId id="338" r:id="rId8"/>
    <p:sldId id="339" r:id="rId9"/>
    <p:sldId id="335" r:id="rId10"/>
    <p:sldId id="340" r:id="rId11"/>
    <p:sldId id="336" r:id="rId12"/>
    <p:sldId id="341" r:id="rId13"/>
    <p:sldId id="342" r:id="rId14"/>
    <p:sldId id="337" r:id="rId15"/>
    <p:sldId id="329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463C0C-AE30-41B2-9191-4EDAC873E172}" type="datetimeFigureOut">
              <a:rPr lang="nl-NL"/>
              <a:pPr>
                <a:defRPr/>
              </a:pPr>
              <a:t>21-2-2018</a:t>
            </a:fld>
            <a:endParaRPr lang="nl-N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63511C-7F19-4414-A4EE-88ACAFA452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21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al 4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ng 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hoek 7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423C6D-6292-45CA-B766-B7B5146AE441}" type="datetime1">
              <a:rPr lang="nl-NL"/>
              <a:pPr>
                <a:defRPr/>
              </a:pPr>
              <a:t>21-2-2018</a:t>
            </a:fld>
            <a:endParaRPr lang="nl-NL"/>
          </a:p>
        </p:txBody>
      </p:sp>
      <p:sp>
        <p:nvSpPr>
          <p:cNvPr id="12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040BA8-DCEA-4D53-9A65-10F764EC50A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hthoe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0BC860-8200-4574-B960-7D49DF6158F3}" type="datetime1">
              <a:rPr lang="nl-NL"/>
              <a:pPr>
                <a:defRPr/>
              </a:pPr>
              <a:t>21-2-2018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4F8D23-981F-4194-949F-64B80AEC02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27" name="Tijdelijke aanduiding voor teks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9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9C1D8A5-02E6-4AC0-918B-A1177E5B04FF}" type="datetime1">
              <a:rPr lang="nl-NL"/>
              <a:pPr>
                <a:defRPr/>
              </a:pPr>
              <a:t>21-2-2018</a:t>
            </a:fld>
            <a:endParaRPr lang="nl-NL"/>
          </a:p>
        </p:txBody>
      </p:sp>
      <p:sp>
        <p:nvSpPr>
          <p:cNvPr id="10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6B6B6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7789ED-07C8-4354-A70C-E0C7067DC1F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000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1925" y="188641"/>
            <a:ext cx="7407275" cy="172819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Het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belang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van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verwondering</a:t>
            </a:r>
            <a:endParaRPr lang="nl-NL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99" name="Ondertitel 2"/>
          <p:cNvSpPr>
            <a:spLocks noGrp="1"/>
          </p:cNvSpPr>
          <p:nvPr>
            <p:ph type="subTitle" idx="1"/>
          </p:nvPr>
        </p:nvSpPr>
        <p:spPr>
          <a:xfrm>
            <a:off x="1403648" y="2348334"/>
            <a:ext cx="7407275" cy="3240906"/>
          </a:xfrm>
        </p:spPr>
        <p:txBody>
          <a:bodyPr/>
          <a:lstStyle/>
          <a:p>
            <a:pPr marL="26988" eaLnBrk="1" hangingPunct="1"/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VFVO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Conferentie</a:t>
            </a:r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Leusden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, 17</a:t>
            </a:r>
            <a:r>
              <a:rPr lang="nl-NL" dirty="0" smtClean="0">
                <a:solidFill>
                  <a:srgbClr val="000000"/>
                </a:solidFill>
                <a:latin typeface="Cambria" pitchFamily="18" charset="0"/>
              </a:rPr>
              <a:t>-02-2018</a:t>
            </a:r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Anders Schinkel</a:t>
            </a:r>
          </a:p>
          <a:p>
            <a:pPr marL="26988" eaLnBrk="1" hangingPunct="1"/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a.schinkel@vu.nl</a:t>
            </a:r>
            <a:endParaRPr lang="nl-NL" sz="2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4" name="Afbeelding 3" descr="VUlogo_NL_Wit_HR_RGB_tcm9-201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5589240"/>
            <a:ext cx="3275856" cy="9749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69160"/>
            <a:ext cx="3434044" cy="67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10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l-NL" sz="3200" b="1" dirty="0" smtClean="0">
                <a:latin typeface="Cambria" pitchFamily="18" charset="0"/>
              </a:rPr>
              <a:t>Het (educatieve) belang van contemplatieve verwondering</a:t>
            </a:r>
          </a:p>
          <a:p>
            <a:endParaRPr lang="nl-NL" sz="1600" dirty="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Grenzen van eigen kennis, begrip en bevattingsvermogen leren kennen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Interesse in de wereld levend houden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Ruimte creëren voor alternatieve mogelijkheden (door besef van contingentie, openheid voor het andere)</a:t>
            </a:r>
          </a:p>
          <a:p>
            <a:pPr marL="514350" indent="-514350"/>
            <a:endParaRPr lang="nl-NL" sz="1600" smtClean="0">
              <a:latin typeface="Cambria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nl-NL" sz="2800" smtClean="0">
                <a:latin typeface="Cambria" pitchFamily="18" charset="0"/>
              </a:rPr>
              <a:t>Verwondering dus innig verbonden met ‘doel’ van onderwijs: het openen van de wereld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smtClean="0">
                <a:latin typeface="Cambria" pitchFamily="18" charset="0"/>
              </a:rPr>
              <a:t>Educatief belang i.h.b. voor morele en politieke opvoeding</a:t>
            </a:r>
            <a:endParaRPr lang="nl-NL" sz="28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11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nl-NL" sz="3200" b="1" dirty="0" smtClean="0">
                <a:latin typeface="Cambria" pitchFamily="18" charset="0"/>
              </a:rPr>
              <a:t>(Contemplatieve) verwondering en identiteitsvorming</a:t>
            </a:r>
          </a:p>
          <a:p>
            <a:endParaRPr lang="nl-NL" sz="2800" dirty="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Ervaringen van verwondering kunnen </a:t>
            </a:r>
            <a:r>
              <a:rPr lang="nl-NL" sz="2800" i="1" smtClean="0">
                <a:latin typeface="Cambria" pitchFamily="18" charset="0"/>
              </a:rPr>
              <a:t>identiteitsvormend</a:t>
            </a:r>
            <a:r>
              <a:rPr lang="nl-NL" sz="2800" smtClean="0">
                <a:latin typeface="Cambria" pitchFamily="18" charset="0"/>
              </a:rPr>
              <a:t> zijn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Verwondering kan dispositioneel worden en dus </a:t>
            </a:r>
            <a:r>
              <a:rPr lang="nl-NL" sz="2800" i="1" smtClean="0">
                <a:latin typeface="Cambria" pitchFamily="18" charset="0"/>
              </a:rPr>
              <a:t>deel uitmaken</a:t>
            </a:r>
            <a:r>
              <a:rPr lang="nl-NL" sz="2800" smtClean="0">
                <a:latin typeface="Cambria" pitchFamily="18" charset="0"/>
              </a:rPr>
              <a:t> van iemands identiteit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Verwondering staat haaks op het </a:t>
            </a:r>
            <a:r>
              <a:rPr lang="nl-NL" sz="2800" i="1" smtClean="0">
                <a:latin typeface="Cambria" pitchFamily="18" charset="0"/>
              </a:rPr>
              <a:t>jezelf</a:t>
            </a:r>
            <a:r>
              <a:rPr lang="nl-NL" sz="2800" smtClean="0">
                <a:latin typeface="Cambria" pitchFamily="18" charset="0"/>
              </a:rPr>
              <a:t> vastleggen op een bepaalde identiteit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Verwondering staat haaks op het vastleggen van </a:t>
            </a:r>
            <a:r>
              <a:rPr lang="nl-NL" sz="2800" i="1" smtClean="0">
                <a:latin typeface="Cambria" pitchFamily="18" charset="0"/>
              </a:rPr>
              <a:t>anderen</a:t>
            </a:r>
            <a:r>
              <a:rPr lang="nl-NL" sz="2800" smtClean="0">
                <a:latin typeface="Cambria" pitchFamily="18" charset="0"/>
              </a:rPr>
              <a:t> op een bepaalde identiteit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Je identiteit kan ook </a:t>
            </a:r>
            <a:r>
              <a:rPr lang="nl-NL" sz="2800" i="1" smtClean="0">
                <a:latin typeface="Cambria" pitchFamily="18" charset="0"/>
              </a:rPr>
              <a:t>object</a:t>
            </a:r>
            <a:r>
              <a:rPr lang="nl-NL" sz="2800" smtClean="0">
                <a:latin typeface="Cambria" pitchFamily="18" charset="0"/>
              </a:rPr>
              <a:t> van verwondering zijn</a:t>
            </a:r>
            <a:endParaRPr lang="nl-NL" sz="28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12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6328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nl-NL" sz="3200" b="1" dirty="0" smtClean="0">
                <a:latin typeface="Cambria" pitchFamily="18" charset="0"/>
              </a:rPr>
              <a:t>(Contemplatieve) verwondering en identiteitsvorming</a:t>
            </a:r>
          </a:p>
          <a:p>
            <a:endParaRPr lang="nl-NL" sz="2800" dirty="0" smtClean="0">
              <a:latin typeface="Cambria" pitchFamily="18" charset="0"/>
            </a:endParaRPr>
          </a:p>
          <a:p>
            <a:pPr indent="-514350"/>
            <a:r>
              <a:rPr lang="nl-NL" sz="3200" i="1" smtClean="0">
                <a:latin typeface="Cambria" pitchFamily="18" charset="0"/>
              </a:rPr>
              <a:t>Hoe kan (het stimuleren van) verwondering bijdragen aan de identiteitsontwikkeling?</a:t>
            </a:r>
            <a:endParaRPr lang="nl-NL" sz="3200" smtClean="0">
              <a:latin typeface="Cambria" pitchFamily="18" charset="0"/>
            </a:endParaRPr>
          </a:p>
          <a:p>
            <a:pPr indent="-514350"/>
            <a:endParaRPr lang="nl-NL" sz="2000" i="1" smtClean="0">
              <a:latin typeface="Cambria" pitchFamily="18" charset="0"/>
            </a:endParaRPr>
          </a:p>
          <a:p>
            <a:pPr marL="514800" indent="-514350">
              <a:buFont typeface="Arial" pitchFamily="34" charset="0"/>
              <a:buChar char="•"/>
            </a:pPr>
            <a:r>
              <a:rPr lang="nl-NL" sz="3200" smtClean="0">
                <a:latin typeface="Cambria" pitchFamily="18" charset="0"/>
              </a:rPr>
              <a:t>Verwondering kan je helpen ‘sterker’ en ‘gelukkiger’ in de wereld te staan</a:t>
            </a:r>
          </a:p>
          <a:p>
            <a:pPr marL="514800" indent="-514350"/>
            <a:endParaRPr lang="nl-NL" sz="800" smtClean="0">
              <a:latin typeface="Cambria" pitchFamily="18" charset="0"/>
            </a:endParaRPr>
          </a:p>
          <a:p>
            <a:pPr marL="514800" indent="-514350">
              <a:buFont typeface="Arial" pitchFamily="34" charset="0"/>
              <a:buChar char="•"/>
            </a:pPr>
            <a:r>
              <a:rPr lang="nl-NL" sz="3200" smtClean="0">
                <a:latin typeface="Cambria" pitchFamily="18" charset="0"/>
              </a:rPr>
              <a:t>Verwondering ‘kan’ dat, doordat het:</a:t>
            </a:r>
          </a:p>
          <a:p>
            <a:pPr marL="514800" indent="-514350"/>
            <a:endParaRPr lang="nl-NL" sz="800" smtClean="0">
              <a:latin typeface="Cambria" pitchFamily="18" charset="0"/>
            </a:endParaRPr>
          </a:p>
          <a:p>
            <a:pPr marL="972000" lvl="1" indent="-514350">
              <a:buFont typeface="Arial" pitchFamily="34" charset="0"/>
              <a:buChar char="•"/>
            </a:pPr>
            <a:r>
              <a:rPr lang="nl-NL" sz="2800" smtClean="0">
                <a:latin typeface="Cambria" pitchFamily="18" charset="0"/>
              </a:rPr>
              <a:t>Dingen ‘in perspectief plaatst’</a:t>
            </a:r>
          </a:p>
          <a:p>
            <a:pPr marL="972000" lvl="1" indent="-514350">
              <a:buFont typeface="Arial" pitchFamily="34" charset="0"/>
              <a:buChar char="•"/>
            </a:pPr>
            <a:r>
              <a:rPr lang="nl-NL" sz="2800" smtClean="0">
                <a:latin typeface="Cambria" pitchFamily="18" charset="0"/>
              </a:rPr>
              <a:t>Het ‘zelf’ naar de achtergrond verplaatst</a:t>
            </a:r>
          </a:p>
          <a:p>
            <a:pPr marL="972000" lvl="1" indent="-514350">
              <a:buFont typeface="Arial" pitchFamily="34" charset="0"/>
              <a:buChar char="•"/>
            </a:pPr>
            <a:r>
              <a:rPr lang="nl-NL" sz="2800" smtClean="0">
                <a:latin typeface="Cambria" pitchFamily="18" charset="0"/>
              </a:rPr>
              <a:t>Je interesse in de wereld voedt</a:t>
            </a:r>
            <a:endParaRPr lang="nl-NL" sz="28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13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nl-NL" sz="3200" b="1" dirty="0" smtClean="0">
                <a:latin typeface="Cambria" pitchFamily="18" charset="0"/>
              </a:rPr>
              <a:t>(Contemplatieve) verwondering en identiteitsvorming</a:t>
            </a:r>
          </a:p>
          <a:p>
            <a:endParaRPr lang="nl-NL" sz="2000" dirty="0" smtClean="0">
              <a:latin typeface="Cambria" pitchFamily="18" charset="0"/>
            </a:endParaRPr>
          </a:p>
          <a:p>
            <a:pPr marL="514800" indent="-514350">
              <a:buFont typeface="Arial" pitchFamily="34" charset="0"/>
              <a:buChar char="•"/>
            </a:pPr>
            <a:r>
              <a:rPr lang="nl-NL" sz="3200" smtClean="0">
                <a:latin typeface="Cambria" pitchFamily="18" charset="0"/>
              </a:rPr>
              <a:t>Verwondering moet je ook ‘leren uithouden’</a:t>
            </a:r>
          </a:p>
          <a:p>
            <a:pPr marL="514800" indent="-514350">
              <a:buFont typeface="Arial" pitchFamily="34" charset="0"/>
              <a:buChar char="•"/>
            </a:pPr>
            <a:r>
              <a:rPr lang="nl-NL" sz="3200" smtClean="0">
                <a:latin typeface="Cambria" pitchFamily="18" charset="0"/>
              </a:rPr>
              <a:t>Vgl. Thaumas, Iris en de Harpijen:</a:t>
            </a:r>
            <a:endParaRPr lang="nl-NL" sz="2800" dirty="0" smtClean="0">
              <a:latin typeface="Cambria" pitchFamily="18" charset="0"/>
            </a:endParaRPr>
          </a:p>
        </p:txBody>
      </p:sp>
      <p:pic>
        <p:nvPicPr>
          <p:cNvPr id="4" name="Afbeelding 3" descr="Regenbo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56992"/>
            <a:ext cx="4355736" cy="2900601"/>
          </a:xfrm>
          <a:prstGeom prst="rect">
            <a:avLst/>
          </a:prstGeom>
        </p:spPr>
      </p:pic>
      <p:pic>
        <p:nvPicPr>
          <p:cNvPr id="5" name="Afbeelding 4" descr="Harpi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3356992"/>
            <a:ext cx="2334492" cy="28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14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nl-NL" sz="3200" b="1" dirty="0" smtClean="0">
                <a:latin typeface="Cambria" pitchFamily="18" charset="0"/>
              </a:rPr>
              <a:t>Overige discussiepunten en vragen</a:t>
            </a:r>
          </a:p>
          <a:p>
            <a:endParaRPr lang="nl-NL" sz="2800" dirty="0" smtClean="0">
              <a:latin typeface="Cambria" pitchFamily="18" charset="0"/>
            </a:endParaRPr>
          </a:p>
        </p:txBody>
      </p:sp>
      <p:pic>
        <p:nvPicPr>
          <p:cNvPr id="4" name="Afbeelding 3" descr="Vr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17323"/>
            <a:ext cx="7429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15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259632" y="260648"/>
            <a:ext cx="756084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Cambria" pitchFamily="18" charset="0"/>
              </a:rPr>
              <a:t>Literatuur (selectie)</a:t>
            </a:r>
            <a:endParaRPr lang="nl-NL" sz="3200" dirty="0" smtClean="0">
              <a:latin typeface="Cambria" pitchFamily="18" charset="0"/>
            </a:endParaRPr>
          </a:p>
          <a:p>
            <a:endParaRPr lang="nl-NL" sz="2800" dirty="0" smtClean="0">
              <a:latin typeface="Cambria" pitchFamily="18" charset="0"/>
            </a:endParaRPr>
          </a:p>
          <a:p>
            <a:pPr>
              <a:tabLst>
                <a:tab pos="179388" algn="l"/>
              </a:tabLst>
            </a:pPr>
            <a:r>
              <a:rPr lang="en-GB" dirty="0" smtClean="0">
                <a:latin typeface="Cambria" pitchFamily="18" charset="0"/>
              </a:rPr>
              <a:t>Egan</a:t>
            </a:r>
            <a:r>
              <a:rPr lang="en-GB" dirty="0">
                <a:latin typeface="Cambria" pitchFamily="18" charset="0"/>
              </a:rPr>
              <a:t>, </a:t>
            </a:r>
            <a:r>
              <a:rPr lang="en-GB" dirty="0" smtClean="0">
                <a:latin typeface="Cambria" pitchFamily="18" charset="0"/>
              </a:rPr>
              <a:t>K., A</a:t>
            </a:r>
            <a:r>
              <a:rPr lang="en-GB" dirty="0">
                <a:latin typeface="Cambria" pitchFamily="18" charset="0"/>
              </a:rPr>
              <a:t>. Cant and G. Judson (eds.), </a:t>
            </a:r>
            <a:r>
              <a:rPr lang="en-GB" i="1" dirty="0" smtClean="0">
                <a:latin typeface="Cambria" pitchFamily="18" charset="0"/>
              </a:rPr>
              <a:t>Wonder-full education</a:t>
            </a:r>
            <a:r>
              <a:rPr lang="en-GB" i="1" dirty="0">
                <a:latin typeface="Cambria" pitchFamily="18" charset="0"/>
              </a:rPr>
              <a:t>: The </a:t>
            </a:r>
            <a:r>
              <a:rPr lang="en-GB" i="1" dirty="0" smtClean="0">
                <a:latin typeface="Cambria" pitchFamily="18" charset="0"/>
              </a:rPr>
              <a:t>centrality</a:t>
            </a:r>
          </a:p>
          <a:p>
            <a:pPr>
              <a:tabLst>
                <a:tab pos="179388" algn="l"/>
              </a:tabLst>
            </a:pPr>
            <a:r>
              <a:rPr lang="en-GB" i="1" dirty="0" smtClean="0">
                <a:latin typeface="Cambria" pitchFamily="18" charset="0"/>
              </a:rPr>
              <a:t>	of </a:t>
            </a:r>
            <a:r>
              <a:rPr lang="en-GB" i="1" dirty="0">
                <a:latin typeface="Cambria" pitchFamily="18" charset="0"/>
              </a:rPr>
              <a:t>wonder in teaching and learning across </a:t>
            </a:r>
            <a:r>
              <a:rPr lang="en-GB" i="1" dirty="0" smtClean="0">
                <a:latin typeface="Cambria" pitchFamily="18" charset="0"/>
              </a:rPr>
              <a:t>the curriculum</a:t>
            </a:r>
            <a:r>
              <a:rPr lang="en-GB" dirty="0" smtClean="0">
                <a:latin typeface="Cambria" pitchFamily="18" charset="0"/>
              </a:rPr>
              <a:t>. </a:t>
            </a:r>
            <a:r>
              <a:rPr lang="en-GB" dirty="0">
                <a:latin typeface="Cambria" pitchFamily="18" charset="0"/>
              </a:rPr>
              <a:t>New </a:t>
            </a:r>
            <a:r>
              <a:rPr lang="en-GB" dirty="0" smtClean="0">
                <a:latin typeface="Cambria" pitchFamily="18" charset="0"/>
              </a:rPr>
              <a:t>York:</a:t>
            </a:r>
          </a:p>
          <a:p>
            <a:pPr>
              <a:tabLst>
                <a:tab pos="179388" algn="l"/>
              </a:tabLst>
            </a:pPr>
            <a:r>
              <a:rPr lang="en-GB" dirty="0">
                <a:latin typeface="Cambria" pitchFamily="18" charset="0"/>
              </a:rPr>
              <a:t>	</a:t>
            </a:r>
            <a:r>
              <a:rPr lang="en-GB" dirty="0" smtClean="0">
                <a:latin typeface="Cambria" pitchFamily="18" charset="0"/>
              </a:rPr>
              <a:t>Routledge</a:t>
            </a:r>
          </a:p>
          <a:p>
            <a:pPr>
              <a:tabLst>
                <a:tab pos="179388" algn="l"/>
              </a:tabLst>
            </a:pPr>
            <a:r>
              <a:rPr lang="en-US" dirty="0" smtClean="0">
                <a:latin typeface="Cambria" pitchFamily="18" charset="0"/>
              </a:rPr>
              <a:t>Fuller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R. (2006). </a:t>
            </a:r>
            <a:r>
              <a:rPr lang="en-US" i="1" dirty="0" smtClean="0">
                <a:latin typeface="Cambria" pitchFamily="18" charset="0"/>
              </a:rPr>
              <a:t>Wonder</a:t>
            </a:r>
            <a:r>
              <a:rPr lang="en-US" i="1" dirty="0">
                <a:latin typeface="Cambria" pitchFamily="18" charset="0"/>
              </a:rPr>
              <a:t>: From emotion to spirituality</a:t>
            </a:r>
            <a:r>
              <a:rPr lang="en-US" dirty="0">
                <a:latin typeface="Cambria" pitchFamily="18" charset="0"/>
              </a:rPr>
              <a:t>. </a:t>
            </a:r>
            <a:r>
              <a:rPr lang="en-US" dirty="0" err="1" smtClean="0">
                <a:latin typeface="Cambria" pitchFamily="18" charset="0"/>
              </a:rPr>
              <a:t>Chapell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Hill: </a:t>
            </a:r>
            <a:r>
              <a:rPr lang="en-US" dirty="0" smtClean="0">
                <a:latin typeface="Cambria" pitchFamily="18" charset="0"/>
              </a:rPr>
              <a:t>The</a:t>
            </a:r>
          </a:p>
          <a:p>
            <a:pPr>
              <a:tabLst>
                <a:tab pos="179388" algn="l"/>
              </a:tabLst>
            </a:pPr>
            <a:r>
              <a:rPr lang="en-US" dirty="0">
                <a:latin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</a:rPr>
              <a:t>University </a:t>
            </a:r>
            <a:r>
              <a:rPr lang="en-US" dirty="0">
                <a:latin typeface="Cambria" pitchFamily="18" charset="0"/>
              </a:rPr>
              <a:t>of North </a:t>
            </a:r>
            <a:r>
              <a:rPr lang="en-US">
                <a:latin typeface="Cambria" pitchFamily="18" charset="0"/>
              </a:rPr>
              <a:t>Carolina </a:t>
            </a:r>
            <a:r>
              <a:rPr lang="en-US" smtClean="0">
                <a:latin typeface="Cambria" pitchFamily="18" charset="0"/>
              </a:rPr>
              <a:t>Press</a:t>
            </a:r>
          </a:p>
          <a:p>
            <a:pPr>
              <a:tabLst>
                <a:tab pos="179388" algn="l"/>
              </a:tabLst>
            </a:pPr>
            <a:r>
              <a:rPr lang="en-US" smtClean="0">
                <a:latin typeface="Cambria" pitchFamily="18" charset="0"/>
              </a:rPr>
              <a:t>Hepburn, R.W. (1980). “Wonder: The inaugural address”. </a:t>
            </a:r>
            <a:r>
              <a:rPr lang="en-US" i="1" smtClean="0">
                <a:latin typeface="Cambria" pitchFamily="18" charset="0"/>
              </a:rPr>
              <a:t>The Aristotelian</a:t>
            </a:r>
          </a:p>
          <a:p>
            <a:pPr>
              <a:tabLst>
                <a:tab pos="179388" algn="l"/>
              </a:tabLst>
            </a:pPr>
            <a:r>
              <a:rPr lang="en-US" i="1" smtClean="0">
                <a:latin typeface="Cambria" pitchFamily="18" charset="0"/>
              </a:rPr>
              <a:t>	Society, Supplementary Volumes</a:t>
            </a:r>
            <a:r>
              <a:rPr lang="en-US" smtClean="0">
                <a:latin typeface="Cambria" pitchFamily="18" charset="0"/>
              </a:rPr>
              <a:t> LIV: 1-23</a:t>
            </a:r>
            <a:endParaRPr lang="en-GB" dirty="0" smtClean="0">
              <a:latin typeface="Cambria" pitchFamily="18" charset="0"/>
            </a:endParaRPr>
          </a:p>
          <a:p>
            <a:pPr>
              <a:tabLst>
                <a:tab pos="179388" algn="l"/>
              </a:tabLst>
            </a:pPr>
            <a:r>
              <a:rPr lang="en-US" dirty="0" err="1">
                <a:latin typeface="Cambria" pitchFamily="18" charset="0"/>
              </a:rPr>
              <a:t>Opdal</a:t>
            </a:r>
            <a:r>
              <a:rPr lang="en-US" dirty="0">
                <a:latin typeface="Cambria" pitchFamily="18" charset="0"/>
              </a:rPr>
              <a:t>, P.M. (2001). “Curiosity, wonder and education seen as perspective</a:t>
            </a:r>
          </a:p>
          <a:p>
            <a:pPr>
              <a:tabLst>
                <a:tab pos="179388" algn="l"/>
              </a:tabLst>
            </a:pPr>
            <a:r>
              <a:rPr lang="en-US" dirty="0">
                <a:latin typeface="Cambria" pitchFamily="18" charset="0"/>
              </a:rPr>
              <a:t>	development”. </a:t>
            </a:r>
            <a:r>
              <a:rPr lang="en-US" i="1" dirty="0">
                <a:latin typeface="Cambria" pitchFamily="18" charset="0"/>
              </a:rPr>
              <a:t>Studies in Philosophy and Education</a:t>
            </a:r>
            <a:r>
              <a:rPr lang="en-US" dirty="0">
                <a:latin typeface="Cambria" pitchFamily="18" charset="0"/>
              </a:rPr>
              <a:t> 20: 331-344</a:t>
            </a:r>
          </a:p>
          <a:p>
            <a:pPr>
              <a:tabLst>
                <a:tab pos="179388" algn="l"/>
              </a:tabLst>
            </a:pPr>
            <a:r>
              <a:rPr lang="en-US" dirty="0">
                <a:latin typeface="Cambria" pitchFamily="18" charset="0"/>
              </a:rPr>
              <a:t>Parsons, H.L. (1969). “A philosophy of wonder”. </a:t>
            </a:r>
            <a:r>
              <a:rPr lang="en-US" i="1" dirty="0">
                <a:latin typeface="Cambria" pitchFamily="18" charset="0"/>
              </a:rPr>
              <a:t>Philosophy and</a:t>
            </a:r>
          </a:p>
          <a:p>
            <a:pPr>
              <a:tabLst>
                <a:tab pos="179388" algn="l"/>
              </a:tabLst>
            </a:pPr>
            <a:r>
              <a:rPr lang="en-US" i="1" dirty="0">
                <a:latin typeface="Cambria" pitchFamily="18" charset="0"/>
              </a:rPr>
              <a:t>	Phenomenological Research</a:t>
            </a:r>
            <a:r>
              <a:rPr lang="en-US" dirty="0">
                <a:latin typeface="Cambria" pitchFamily="18" charset="0"/>
              </a:rPr>
              <a:t> 30(1): </a:t>
            </a:r>
            <a:r>
              <a:rPr lang="en-US" dirty="0" smtClean="0">
                <a:latin typeface="Cambria" pitchFamily="18" charset="0"/>
              </a:rPr>
              <a:t>84-101</a:t>
            </a:r>
            <a:endParaRPr lang="en-GB" dirty="0">
              <a:latin typeface="Cambria" pitchFamily="18" charset="0"/>
            </a:endParaRPr>
          </a:p>
          <a:p>
            <a:pPr>
              <a:tabLst>
                <a:tab pos="179388" algn="l"/>
              </a:tabLst>
            </a:pPr>
            <a:r>
              <a:rPr lang="nl-NL" dirty="0" smtClean="0">
                <a:latin typeface="Cambria" pitchFamily="18" charset="0"/>
              </a:rPr>
              <a:t>Quinn, D. (2002). </a:t>
            </a:r>
            <a:r>
              <a:rPr lang="nl-NL" i="1" dirty="0" smtClean="0">
                <a:latin typeface="Cambria" pitchFamily="18" charset="0"/>
              </a:rPr>
              <a:t>Iris </a:t>
            </a:r>
            <a:r>
              <a:rPr lang="nl-NL" i="1" dirty="0" err="1" smtClean="0">
                <a:latin typeface="Cambria" pitchFamily="18" charset="0"/>
              </a:rPr>
              <a:t>exiled</a:t>
            </a:r>
            <a:r>
              <a:rPr lang="nl-NL" i="1" dirty="0" smtClean="0">
                <a:latin typeface="Cambria" pitchFamily="18" charset="0"/>
              </a:rPr>
              <a:t>: A </a:t>
            </a:r>
            <a:r>
              <a:rPr lang="nl-NL" i="1" dirty="0" err="1" smtClean="0">
                <a:latin typeface="Cambria" pitchFamily="18" charset="0"/>
              </a:rPr>
              <a:t>synoptic</a:t>
            </a:r>
            <a:r>
              <a:rPr lang="nl-NL" i="1" dirty="0" smtClean="0">
                <a:latin typeface="Cambria" pitchFamily="18" charset="0"/>
              </a:rPr>
              <a:t> </a:t>
            </a:r>
            <a:r>
              <a:rPr lang="nl-NL" i="1" dirty="0" err="1" smtClean="0">
                <a:latin typeface="Cambria" pitchFamily="18" charset="0"/>
              </a:rPr>
              <a:t>history</a:t>
            </a:r>
            <a:r>
              <a:rPr lang="nl-NL" i="1" dirty="0" smtClean="0">
                <a:latin typeface="Cambria" pitchFamily="18" charset="0"/>
              </a:rPr>
              <a:t> of wonder</a:t>
            </a:r>
            <a:r>
              <a:rPr lang="nl-NL" dirty="0" smtClean="0">
                <a:latin typeface="Cambria" pitchFamily="18" charset="0"/>
              </a:rPr>
              <a:t>. </a:t>
            </a:r>
            <a:r>
              <a:rPr lang="nl-NL" dirty="0" err="1" smtClean="0">
                <a:latin typeface="Cambria" pitchFamily="18" charset="0"/>
              </a:rPr>
              <a:t>Lanham</a:t>
            </a:r>
            <a:r>
              <a:rPr lang="nl-NL" dirty="0" smtClean="0">
                <a:latin typeface="Cambria" pitchFamily="18" charset="0"/>
              </a:rPr>
              <a:t>/New</a:t>
            </a:r>
          </a:p>
          <a:p>
            <a:pPr>
              <a:tabLst>
                <a:tab pos="179388" algn="l"/>
              </a:tabLst>
            </a:pPr>
            <a:r>
              <a:rPr lang="nl-NL" dirty="0" smtClean="0">
                <a:latin typeface="Cambria" pitchFamily="18" charset="0"/>
              </a:rPr>
              <a:t>	York/Oxford: University Press of America</a:t>
            </a:r>
          </a:p>
          <a:p>
            <a:r>
              <a:rPr lang="en-US" dirty="0" smtClean="0">
                <a:latin typeface="Cambria" pitchFamily="18" charset="0"/>
              </a:rPr>
              <a:t>Schinkel, A. (2017). “The educational importance of deep wonder”. </a:t>
            </a:r>
            <a:r>
              <a:rPr lang="en-US" i="1" dirty="0" smtClean="0">
                <a:latin typeface="Cambria" pitchFamily="18" charset="0"/>
              </a:rPr>
              <a:t>Journal</a:t>
            </a:r>
          </a:p>
          <a:p>
            <a:pPr>
              <a:tabLst>
                <a:tab pos="179388" algn="l"/>
              </a:tabLst>
            </a:pPr>
            <a:r>
              <a:rPr lang="en-US" i="1" dirty="0" smtClean="0">
                <a:latin typeface="Cambria" pitchFamily="18" charset="0"/>
              </a:rPr>
              <a:t>	of Philosophy of Education</a:t>
            </a:r>
            <a:r>
              <a:rPr lang="en-US" dirty="0" smtClean="0">
                <a:latin typeface="Cambria" pitchFamily="18" charset="0"/>
              </a:rPr>
              <a:t> 51(2): 538-553</a:t>
            </a:r>
          </a:p>
          <a:p>
            <a:pPr>
              <a:tabLst>
                <a:tab pos="179388" algn="l"/>
              </a:tabLst>
            </a:pPr>
            <a:r>
              <a:rPr lang="en-US" dirty="0" smtClean="0">
                <a:latin typeface="Cambria" pitchFamily="18" charset="0"/>
              </a:rPr>
              <a:t>Vasalou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S. (2015). </a:t>
            </a:r>
            <a:r>
              <a:rPr lang="en-US" i="1" dirty="0" smtClean="0">
                <a:latin typeface="Cambria" pitchFamily="18" charset="0"/>
              </a:rPr>
              <a:t>Wonder</a:t>
            </a:r>
            <a:r>
              <a:rPr lang="en-US" i="1" dirty="0">
                <a:latin typeface="Cambria" pitchFamily="18" charset="0"/>
              </a:rPr>
              <a:t>: </a:t>
            </a:r>
            <a:r>
              <a:rPr lang="en-US" i="1">
                <a:latin typeface="Cambria" pitchFamily="18" charset="0"/>
              </a:rPr>
              <a:t>A </a:t>
            </a:r>
            <a:r>
              <a:rPr lang="en-US" i="1" smtClean="0">
                <a:latin typeface="Cambria" pitchFamily="18" charset="0"/>
              </a:rPr>
              <a:t>grammar.</a:t>
            </a:r>
            <a:r>
              <a:rPr lang="en-US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Albany</a:t>
            </a:r>
            <a:r>
              <a:rPr lang="en-US" dirty="0">
                <a:latin typeface="Cambria" pitchFamily="18" charset="0"/>
              </a:rPr>
              <a:t>: State University of </a:t>
            </a:r>
            <a:r>
              <a:rPr lang="en-US" dirty="0" smtClean="0">
                <a:latin typeface="Cambria" pitchFamily="18" charset="0"/>
              </a:rPr>
              <a:t>New</a:t>
            </a:r>
          </a:p>
          <a:p>
            <a:pPr>
              <a:tabLst>
                <a:tab pos="179388" algn="l"/>
              </a:tabLst>
            </a:pPr>
            <a:r>
              <a:rPr lang="en-US" dirty="0">
                <a:latin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</a:rPr>
              <a:t>York Press</a:t>
            </a:r>
            <a:endParaRPr lang="nl-NL" dirty="0" smtClean="0">
              <a:latin typeface="Cambria" pitchFamily="18" charset="0"/>
            </a:endParaRPr>
          </a:p>
          <a:p>
            <a:pPr>
              <a:tabLst>
                <a:tab pos="179388" algn="l"/>
              </a:tabLst>
            </a:pPr>
            <a:r>
              <a:rPr lang="nl-NL" dirty="0" err="1" smtClean="0">
                <a:latin typeface="Cambria" pitchFamily="18" charset="0"/>
              </a:rPr>
              <a:t>Willmott</a:t>
            </a:r>
            <a:r>
              <a:rPr lang="nl-NL" dirty="0" smtClean="0">
                <a:latin typeface="Cambria" pitchFamily="18" charset="0"/>
              </a:rPr>
              <a:t> (2018). </a:t>
            </a:r>
            <a:r>
              <a:rPr lang="nl-NL" i="1" dirty="0" smtClean="0">
                <a:latin typeface="Cambria" pitchFamily="18" charset="0"/>
              </a:rPr>
              <a:t>Reading </a:t>
            </a:r>
            <a:r>
              <a:rPr lang="nl-NL" i="1" dirty="0" err="1" smtClean="0">
                <a:latin typeface="Cambria" pitchFamily="18" charset="0"/>
              </a:rPr>
              <a:t>for</a:t>
            </a:r>
            <a:r>
              <a:rPr lang="nl-NL" i="1" dirty="0" smtClean="0">
                <a:latin typeface="Cambria" pitchFamily="18" charset="0"/>
              </a:rPr>
              <a:t> wonder: </a:t>
            </a:r>
            <a:r>
              <a:rPr lang="nl-NL" i="1" dirty="0" err="1" smtClean="0">
                <a:latin typeface="Cambria" pitchFamily="18" charset="0"/>
              </a:rPr>
              <a:t>Ecology</a:t>
            </a:r>
            <a:r>
              <a:rPr lang="nl-NL" i="1" dirty="0" smtClean="0">
                <a:latin typeface="Cambria" pitchFamily="18" charset="0"/>
              </a:rPr>
              <a:t>, </a:t>
            </a:r>
            <a:r>
              <a:rPr lang="nl-NL" i="1" dirty="0" err="1" smtClean="0">
                <a:latin typeface="Cambria" pitchFamily="18" charset="0"/>
              </a:rPr>
              <a:t>ethics</a:t>
            </a:r>
            <a:r>
              <a:rPr lang="nl-NL" i="1" dirty="0" smtClean="0">
                <a:latin typeface="Cambria" pitchFamily="18" charset="0"/>
              </a:rPr>
              <a:t>, </a:t>
            </a:r>
            <a:r>
              <a:rPr lang="nl-NL" i="1" dirty="0" err="1" smtClean="0">
                <a:latin typeface="Cambria" pitchFamily="18" charset="0"/>
              </a:rPr>
              <a:t>enchantment</a:t>
            </a:r>
            <a:r>
              <a:rPr lang="nl-NL" dirty="0" smtClean="0">
                <a:latin typeface="Cambria" pitchFamily="18" charset="0"/>
              </a:rPr>
              <a:t>. </a:t>
            </a:r>
            <a:r>
              <a:rPr lang="nl-NL" dirty="0" err="1" smtClean="0">
                <a:latin typeface="Cambria" pitchFamily="18" charset="0"/>
              </a:rPr>
              <a:t>Cham</a:t>
            </a:r>
            <a:r>
              <a:rPr lang="nl-NL" dirty="0" smtClean="0">
                <a:latin typeface="Cambria" pitchFamily="18" charset="0"/>
              </a:rPr>
              <a:t>:</a:t>
            </a:r>
          </a:p>
          <a:p>
            <a:pPr>
              <a:tabLst>
                <a:tab pos="179388" algn="l"/>
              </a:tabLst>
            </a:pPr>
            <a:r>
              <a:rPr lang="nl-NL" dirty="0" smtClean="0">
                <a:latin typeface="Cambria" pitchFamily="18" charset="0"/>
              </a:rPr>
              <a:t>	</a:t>
            </a:r>
            <a:r>
              <a:rPr lang="nl-NL" dirty="0" err="1" smtClean="0">
                <a:latin typeface="Cambria" pitchFamily="18" charset="0"/>
              </a:rPr>
              <a:t>Palgrave</a:t>
            </a:r>
            <a:r>
              <a:rPr lang="nl-NL" dirty="0" smtClean="0">
                <a:latin typeface="Cambria" pitchFamily="18" charset="0"/>
              </a:rPr>
              <a:t> </a:t>
            </a:r>
            <a:r>
              <a:rPr lang="nl-NL" dirty="0" err="1" smtClean="0">
                <a:latin typeface="Cambria" pitchFamily="18" charset="0"/>
              </a:rPr>
              <a:t>Macmillan</a:t>
            </a:r>
            <a:endParaRPr lang="nl-NL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Cambria" pitchFamily="18" charset="0"/>
              </a:rPr>
              <a:t>Deze presentatie</a:t>
            </a:r>
          </a:p>
          <a:p>
            <a:endParaRPr lang="nl-NL" sz="28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>
                <a:latin typeface="Cambria" pitchFamily="18" charset="0"/>
              </a:rPr>
              <a:t>Inleiding: de verwaarlozing van (met name contemplatieve) verwondering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>
                <a:latin typeface="Cambria" pitchFamily="18" charset="0"/>
              </a:rPr>
              <a:t>Wat is verwondering? Onderzoekende en contemplatieve verwondering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>
                <a:latin typeface="Cambria" pitchFamily="18" charset="0"/>
              </a:rPr>
              <a:t>Het (educatieve) belang van contemplatieve verwondering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>
                <a:latin typeface="Cambria" pitchFamily="18" charset="0"/>
              </a:rPr>
              <a:t>(Contemplatieve) verwondering en identiteitsvorming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>
                <a:latin typeface="Cambria" pitchFamily="18" charset="0"/>
              </a:rPr>
              <a:t>Overige discussiepunten en vragen</a:t>
            </a:r>
            <a:endParaRPr lang="nl-NL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200" b="1" dirty="0" smtClean="0">
                <a:latin typeface="Cambria" pitchFamily="18" charset="0"/>
              </a:rPr>
              <a:t>Inleiding: de verwaarlozing van (met name contemplatieve) verwondering</a:t>
            </a:r>
          </a:p>
          <a:p>
            <a:endParaRPr lang="nl-NL" sz="2800" dirty="0" smtClean="0">
              <a:latin typeface="Cambria" pitchFamily="18" charset="0"/>
            </a:endParaRPr>
          </a:p>
          <a:p>
            <a:r>
              <a:rPr lang="nl-NL" sz="2800" dirty="0" smtClean="0">
                <a:latin typeface="Cambria" pitchFamily="18" charset="0"/>
              </a:rPr>
              <a:t>Robbert Dijkgraaf:</a:t>
            </a:r>
          </a:p>
          <a:p>
            <a:r>
              <a:rPr lang="nl-NL" sz="2800" dirty="0" smtClean="0">
                <a:latin typeface="Cambria" pitchFamily="18" charset="0"/>
              </a:rPr>
              <a:t>in onderwijs meer aandacht</a:t>
            </a:r>
          </a:p>
          <a:p>
            <a:r>
              <a:rPr lang="nl-NL" sz="2800" dirty="0" smtClean="0">
                <a:latin typeface="Cambria" pitchFamily="18" charset="0"/>
              </a:rPr>
              <a:t>nodig voor nieuwsgierigheid</a:t>
            </a:r>
          </a:p>
          <a:p>
            <a:r>
              <a:rPr lang="nl-NL" sz="2800" dirty="0" smtClean="0">
                <a:latin typeface="Cambria" pitchFamily="18" charset="0"/>
              </a:rPr>
              <a:t>en verbeelding</a:t>
            </a:r>
          </a:p>
          <a:p>
            <a:endParaRPr lang="nl-NL" sz="2800" dirty="0">
              <a:latin typeface="Cambria" pitchFamily="18" charset="0"/>
            </a:endParaRPr>
          </a:p>
          <a:p>
            <a:r>
              <a:rPr lang="nl-NL" sz="2800" i="1" dirty="0" smtClean="0">
                <a:latin typeface="Cambria" pitchFamily="18" charset="0"/>
              </a:rPr>
              <a:t>Geen verwondering?</a:t>
            </a:r>
          </a:p>
          <a:p>
            <a:r>
              <a:rPr lang="nl-NL" sz="2800" i="1" dirty="0" smtClean="0">
                <a:latin typeface="Cambria" pitchFamily="18" charset="0"/>
              </a:rPr>
              <a:t>Waarom niet?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095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9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200" b="1" dirty="0" smtClean="0">
                <a:latin typeface="Cambria" pitchFamily="18" charset="0"/>
              </a:rPr>
              <a:t>Inleiding: de verwaarlozing van (met name contemplatieve) verwondering</a:t>
            </a:r>
          </a:p>
          <a:p>
            <a:endParaRPr lang="nl-NL" sz="2800" dirty="0" smtClean="0">
              <a:latin typeface="Cambr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mbria" pitchFamily="18" charset="0"/>
              </a:rPr>
              <a:t>Nieuwsgierigheid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mbria" pitchFamily="18" charset="0"/>
              </a:rPr>
              <a:t>O</a:t>
            </a:r>
            <a:r>
              <a:rPr lang="nl-NL" sz="2800" dirty="0" smtClean="0">
                <a:latin typeface="Cambria" pitchFamily="18" charset="0"/>
              </a:rPr>
              <a:t>nderzoekende verwondering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mbria" pitchFamily="18" charset="0"/>
              </a:rPr>
              <a:t>Contemplatieve verwondering</a:t>
            </a:r>
          </a:p>
          <a:p>
            <a:endParaRPr lang="nl-NL" sz="2800" dirty="0">
              <a:latin typeface="Cambria" pitchFamily="18" charset="0"/>
            </a:endParaRPr>
          </a:p>
          <a:p>
            <a:r>
              <a:rPr lang="nl-NL" sz="2800" i="1" dirty="0" smtClean="0">
                <a:latin typeface="Cambria" pitchFamily="18" charset="0"/>
              </a:rPr>
              <a:t>Spanning tussen contemplatieve verwondering en ‘educatie’?</a:t>
            </a:r>
          </a:p>
          <a:p>
            <a:endParaRPr lang="nl-NL" sz="2800" i="1" dirty="0" smtClean="0">
              <a:latin typeface="Cambria" pitchFamily="18" charset="0"/>
            </a:endParaRPr>
          </a:p>
          <a:p>
            <a:r>
              <a:rPr lang="nl-NL" sz="2800" i="1" dirty="0" smtClean="0">
                <a:latin typeface="Cambria" pitchFamily="18" charset="0"/>
              </a:rPr>
              <a:t>Vgl. gedicht Rilke, “</a:t>
            </a:r>
            <a:r>
              <a:rPr lang="nl-NL" sz="2800" i="1" dirty="0" err="1" smtClean="0">
                <a:latin typeface="Cambria" pitchFamily="18" charset="0"/>
              </a:rPr>
              <a:t>Ich</a:t>
            </a:r>
            <a:r>
              <a:rPr lang="nl-NL" sz="2800" i="1" dirty="0" smtClean="0">
                <a:latin typeface="Cambria" pitchFamily="18" charset="0"/>
              </a:rPr>
              <a:t> </a:t>
            </a:r>
            <a:r>
              <a:rPr lang="nl-NL" sz="2800" i="1" dirty="0" err="1" smtClean="0">
                <a:latin typeface="Cambria" pitchFamily="18" charset="0"/>
              </a:rPr>
              <a:t>fürchte</a:t>
            </a:r>
            <a:r>
              <a:rPr lang="nl-NL" sz="2800" i="1" dirty="0" smtClean="0">
                <a:latin typeface="Cambria" pitchFamily="18" charset="0"/>
              </a:rPr>
              <a:t> </a:t>
            </a:r>
            <a:r>
              <a:rPr lang="nl-NL" sz="2800" i="1" dirty="0" err="1" smtClean="0">
                <a:latin typeface="Cambria" pitchFamily="18" charset="0"/>
              </a:rPr>
              <a:t>mich</a:t>
            </a:r>
            <a:r>
              <a:rPr lang="nl-NL" sz="2800" i="1" dirty="0" smtClean="0">
                <a:latin typeface="Cambria" pitchFamily="18" charset="0"/>
              </a:rPr>
              <a:t> </a:t>
            </a:r>
            <a:r>
              <a:rPr lang="nl-NL" sz="2800" i="1" dirty="0" err="1" smtClean="0">
                <a:latin typeface="Cambria" pitchFamily="18" charset="0"/>
              </a:rPr>
              <a:t>so</a:t>
            </a:r>
            <a:r>
              <a:rPr lang="nl-NL" sz="2800" i="1" dirty="0" smtClean="0">
                <a:latin typeface="Cambria" pitchFamily="18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3205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5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51520" y="260648"/>
            <a:ext cx="88924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>
                <a:latin typeface="Cambria" pitchFamily="18" charset="0"/>
              </a:rPr>
              <a:t>Rainer Maria Rilke,</a:t>
            </a:r>
          </a:p>
          <a:p>
            <a:r>
              <a:rPr lang="nl-NL" sz="2800" b="1" i="1" smtClean="0">
                <a:latin typeface="Cambria" pitchFamily="18" charset="0"/>
              </a:rPr>
              <a:t>Ich fürchte mich so…</a:t>
            </a:r>
            <a:endParaRPr lang="nl-NL" sz="28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Ik ben zo bang voor de woorden van mensen.	Ich fürchte mich so vor der Menschen Wort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Ze spreken alles zo duidelijk uit:		Sie sprechen alles so deutlich aus: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dit hier heet hond, en dat noemen we huis,	dieses heisst Hund, und jenes heisst Haus,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en hier is het begin, en het einde is daar.		und hier ist Beginn und das Ende ist dort.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 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Mij beangstigt ook waar ze op zinnen, hun spel	Mich bangt auch ihr Sinn, ihr Spiel mit dem</a:t>
            </a:r>
          </a:p>
          <a:p>
            <a:r>
              <a:rPr lang="en-GB" sz="1600" smtClean="0">
                <a:latin typeface="Cambria" pitchFamily="18" charset="0"/>
              </a:rPr>
              <a:t>			met spot,					Spott,</a:t>
            </a:r>
          </a:p>
          <a:p>
            <a:r>
              <a:rPr lang="en-GB" sz="1600" smtClean="0">
                <a:latin typeface="Cambria" pitchFamily="18" charset="0"/>
              </a:rPr>
              <a:t>ze weten alles, wat wordt en wat was;		sie wissen alles, was wird and war;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geen berg die voor hen nog een wonder bevat;	kein Berg ist ihnen mehr wunderbar;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hun tuin en hun goed grenzen precies aan God.	ihr Garten und Gut grenzt grade an Gott.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 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Ik wil steeds waarschuwen en weerstand bieden:	Ich will immer warnen und wehren: Bleibt fern</a:t>
            </a:r>
          </a:p>
          <a:p>
            <a:r>
              <a:rPr lang="en-GB" sz="1600" smtClean="0">
                <a:latin typeface="Cambria" pitchFamily="18" charset="0"/>
              </a:rPr>
              <a:t>			blijf ver.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Ik hoor de dingen zo graag zingen.		Die Dinge singen hör ich so gern.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U raakt ze aan: ze zijn star en stom.		Ihr rührt sie an: sie sind starr und stumm.</a:t>
            </a:r>
            <a:endParaRPr lang="nl-NL" sz="1600" smtClean="0">
              <a:latin typeface="Cambria" pitchFamily="18" charset="0"/>
            </a:endParaRPr>
          </a:p>
          <a:p>
            <a:r>
              <a:rPr lang="en-GB" sz="1600" smtClean="0">
                <a:latin typeface="Cambria" pitchFamily="18" charset="0"/>
              </a:rPr>
              <a:t>U brengt mij alle dingen om.			Ihr bringt mir alle die Dinge um.</a:t>
            </a:r>
            <a:endParaRPr lang="nl-NL" sz="1600" smtClean="0">
              <a:latin typeface="Cambria" pitchFamily="18" charset="0"/>
            </a:endParaRPr>
          </a:p>
        </p:txBody>
      </p:sp>
      <p:pic>
        <p:nvPicPr>
          <p:cNvPr id="5" name="Afbeelding 4" descr="Rilke, door Helmut Westhoff 1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2846636" cy="18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nl-NL" sz="3200" b="1" dirty="0" smtClean="0">
                <a:latin typeface="Cambria" pitchFamily="18" charset="0"/>
              </a:rPr>
              <a:t>Wat is verwondering? Onderzoekende en contemplatieve verwondering</a:t>
            </a:r>
          </a:p>
          <a:p>
            <a:endParaRPr lang="nl-NL" sz="2800" dirty="0" smtClean="0">
              <a:latin typeface="Cambr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mbria" pitchFamily="18" charset="0"/>
              </a:rPr>
              <a:t>Verwondering ≠ nieuwsgierigheid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mbria" pitchFamily="18" charset="0"/>
              </a:rPr>
              <a:t>Voorbeeld 1:</a:t>
            </a:r>
          </a:p>
        </p:txBody>
      </p:sp>
      <p:pic>
        <p:nvPicPr>
          <p:cNvPr id="5" name="Afbeelding 3" descr="Draaiend wi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708920"/>
            <a:ext cx="3826396" cy="38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7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7768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nl-NL" sz="3200" b="1" dirty="0" smtClean="0">
                <a:latin typeface="Cambria" pitchFamily="18" charset="0"/>
              </a:rPr>
              <a:t>Wat is verwondering? Onderzoekende en contemplatieve verwondering</a:t>
            </a:r>
          </a:p>
          <a:p>
            <a:endParaRPr lang="nl-NL" sz="2800" dirty="0" smtClean="0">
              <a:latin typeface="Cambr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mbria" pitchFamily="18" charset="0"/>
              </a:rPr>
              <a:t>Verwondering ≠ nieuwsgierigheid</a:t>
            </a:r>
          </a:p>
          <a:p>
            <a:endParaRPr lang="nl-NL" sz="2800" dirty="0">
              <a:latin typeface="Cambria" pitchFamily="18" charset="0"/>
            </a:endParaRPr>
          </a:p>
          <a:p>
            <a:r>
              <a:rPr lang="nl-NL" sz="2800" i="1" dirty="0" smtClean="0">
                <a:latin typeface="Cambria" pitchFamily="18" charset="0"/>
              </a:rPr>
              <a:t>Nieuwsgierigheid		Verwondering</a:t>
            </a:r>
          </a:p>
          <a:p>
            <a:endParaRPr lang="nl-NL" sz="800" dirty="0" smtClean="0">
              <a:latin typeface="Cambria" pitchFamily="18" charset="0"/>
            </a:endParaRPr>
          </a:p>
          <a:p>
            <a:r>
              <a:rPr lang="nl-NL" sz="2000" dirty="0" smtClean="0">
                <a:latin typeface="Cambria" pitchFamily="18" charset="0"/>
              </a:rPr>
              <a:t>Vluchtig, van object naar object	Bij dingen stilstaand (‘</a:t>
            </a:r>
            <a:r>
              <a:rPr lang="nl-NL" sz="2000" dirty="0" err="1" smtClean="0">
                <a:latin typeface="Cambria" pitchFamily="18" charset="0"/>
              </a:rPr>
              <a:t>to</a:t>
            </a:r>
            <a:r>
              <a:rPr lang="nl-NL" sz="2000" dirty="0" smtClean="0">
                <a:latin typeface="Cambria" pitchFamily="18" charset="0"/>
              </a:rPr>
              <a:t> </a:t>
            </a:r>
            <a:r>
              <a:rPr lang="nl-NL" sz="2000" dirty="0" err="1" smtClean="0">
                <a:latin typeface="Cambria" pitchFamily="18" charset="0"/>
              </a:rPr>
              <a:t>dwell</a:t>
            </a:r>
            <a:r>
              <a:rPr lang="nl-NL" sz="2000" dirty="0" smtClean="0">
                <a:latin typeface="Cambria" pitchFamily="18" charset="0"/>
              </a:rPr>
              <a:t> on’)</a:t>
            </a:r>
          </a:p>
          <a:p>
            <a:r>
              <a:rPr lang="nl-NL" sz="2000" dirty="0" smtClean="0">
                <a:latin typeface="Cambria" pitchFamily="18" charset="0"/>
              </a:rPr>
              <a:t>Relatief oppervlakkig		Betrokkenheid van totale persoon</a:t>
            </a:r>
          </a:p>
          <a:p>
            <a:r>
              <a:rPr lang="nl-NL" sz="2000" dirty="0" smtClean="0">
                <a:latin typeface="Cambria" pitchFamily="18" charset="0"/>
              </a:rPr>
              <a:t>Gericht op het nieuwe		Gericht op het wonderlijke</a:t>
            </a:r>
          </a:p>
          <a:p>
            <a:r>
              <a:rPr lang="nl-NL" sz="2000" dirty="0" smtClean="0">
                <a:latin typeface="Cambria" pitchFamily="18" charset="0"/>
              </a:rPr>
              <a:t>Eigen wil tot weten centraal	Objectgericht, ‘zelf’ op achtergrond</a:t>
            </a:r>
          </a:p>
          <a:p>
            <a:endParaRPr lang="nl-NL" sz="2000" dirty="0">
              <a:latin typeface="Cambria" pitchFamily="18" charset="0"/>
            </a:endParaRPr>
          </a:p>
          <a:p>
            <a:r>
              <a:rPr lang="nl-NL" sz="2800" dirty="0" smtClean="0">
                <a:latin typeface="Cambria" pitchFamily="18" charset="0"/>
              </a:rPr>
              <a:t>Verwondering = modus van bewustzijn waarin we dingen ervaren als vreemd, onbevattelijk, maar ook belangrijk</a:t>
            </a:r>
          </a:p>
        </p:txBody>
      </p:sp>
    </p:spTree>
    <p:extLst>
      <p:ext uri="{BB962C8B-B14F-4D97-AF65-F5344CB8AC3E}">
        <p14:creationId xmlns:p14="http://schemas.microsoft.com/office/powerpoint/2010/main" val="3816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8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nl-NL" sz="3200" b="1" dirty="0" smtClean="0">
                <a:latin typeface="Cambria" pitchFamily="18" charset="0"/>
              </a:rPr>
              <a:t>Wat is verwondering? Onderzoekende en contemplatieve verwondering</a:t>
            </a:r>
          </a:p>
          <a:p>
            <a:endParaRPr lang="nl-NL" sz="1200" dirty="0" smtClean="0">
              <a:latin typeface="Cambr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mbria" pitchFamily="18" charset="0"/>
              </a:rPr>
              <a:t>Verwondering ≠ nieuwsgierigheid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mbria" pitchFamily="18" charset="0"/>
              </a:rPr>
              <a:t>Onderzoekende ≠ contemplatieve verwondering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mbria" pitchFamily="18" charset="0"/>
              </a:rPr>
              <a:t>Voorbeeld 2:</a:t>
            </a:r>
          </a:p>
        </p:txBody>
      </p:sp>
      <p:pic>
        <p:nvPicPr>
          <p:cNvPr id="5" name="Afbeelding 5" descr="Ijstijdstep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73" y="3897223"/>
            <a:ext cx="9148673" cy="2626341"/>
          </a:xfrm>
          <a:prstGeom prst="rect">
            <a:avLst/>
          </a:prstGeom>
        </p:spPr>
      </p:pic>
      <p:pic>
        <p:nvPicPr>
          <p:cNvPr id="7" name="Afbeelding 3" descr="Mogelijke coprolie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1944216" cy="17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9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l-NL" sz="3200" b="1" dirty="0" smtClean="0">
                <a:latin typeface="Cambria" pitchFamily="18" charset="0"/>
              </a:rPr>
              <a:t>Het (educatieve) belang van contemplatieve verwondering</a:t>
            </a:r>
          </a:p>
          <a:p>
            <a:endParaRPr lang="nl-NL" sz="2800" dirty="0" smtClean="0">
              <a:latin typeface="Cambria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nl-NL" sz="2800" smtClean="0">
                <a:latin typeface="Cambria" pitchFamily="18" charset="0"/>
              </a:rPr>
              <a:t>Contemplatieve verwondering alleen van belang in zoverre het tot onderzoek en leren aanzet?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smtClean="0">
                <a:latin typeface="Cambria" pitchFamily="18" charset="0"/>
              </a:rPr>
              <a:t>Nee, de vragen ‘waarom?’, ‘hoe is het mogelijk dat…?’ zijn hier </a:t>
            </a:r>
            <a:r>
              <a:rPr lang="nl-NL" sz="2800" i="1" smtClean="0">
                <a:latin typeface="Cambria" pitchFamily="18" charset="0"/>
              </a:rPr>
              <a:t>stille</a:t>
            </a:r>
            <a:r>
              <a:rPr lang="nl-NL" sz="2800" smtClean="0">
                <a:latin typeface="Cambria" pitchFamily="18" charset="0"/>
              </a:rPr>
              <a:t> vragen.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smtClean="0">
                <a:latin typeface="Cambria" pitchFamily="18" charset="0"/>
              </a:rPr>
              <a:t>Vgl. </a:t>
            </a:r>
            <a:r>
              <a:rPr lang="nl-NL" sz="2800" i="1" smtClean="0">
                <a:latin typeface="Cambria" pitchFamily="18" charset="0"/>
              </a:rPr>
              <a:t>liefde</a:t>
            </a:r>
            <a:r>
              <a:rPr lang="nl-NL" sz="2800" smtClean="0">
                <a:latin typeface="Cambria" pitchFamily="18" charset="0"/>
              </a:rPr>
              <a:t>, de fascinatie met ‘de Ander’ – verwondering neemt een omweg om zichzelf in stand te houden.</a:t>
            </a:r>
            <a:endParaRPr lang="nl-NL" sz="28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Zonnewende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8_Zonnewe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490</Words>
  <Application>Microsoft Office PowerPoint</Application>
  <PresentationFormat>On-screen Show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Verdana</vt:lpstr>
      <vt:lpstr>Wingdings 2</vt:lpstr>
      <vt:lpstr>8_Zonnewende</vt:lpstr>
      <vt:lpstr>Het belang van verwondering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Eva en Anders</dc:creator>
  <cp:lastModifiedBy>Jeroen Wesseling</cp:lastModifiedBy>
  <cp:revision>199</cp:revision>
  <dcterms:created xsi:type="dcterms:W3CDTF">2012-02-03T07:27:18Z</dcterms:created>
  <dcterms:modified xsi:type="dcterms:W3CDTF">2018-02-21T13:23:46Z</dcterms:modified>
</cp:coreProperties>
</file>